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E2D0"/>
    <a:srgbClr val="F0F5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812A-6228-42FE-9655-C4F7E249AE77}" type="datetimeFigureOut">
              <a:rPr lang="it-IT" smtClean="0"/>
              <a:pPr/>
              <a:t>16/05/2020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C1C0-5401-4276-9B42-001F77DEAA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Tm="2000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812A-6228-42FE-9655-C4F7E249AE77}" type="datetimeFigureOut">
              <a:rPr lang="it-IT" smtClean="0"/>
              <a:pPr/>
              <a:t>16/05/2020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C1C0-5401-4276-9B42-001F77DEAA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Tm="2000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812A-6228-42FE-9655-C4F7E249AE77}" type="datetimeFigureOut">
              <a:rPr lang="it-IT" smtClean="0"/>
              <a:pPr/>
              <a:t>16/05/2020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C1C0-5401-4276-9B42-001F77DEAA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Tm="20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812A-6228-42FE-9655-C4F7E249AE77}" type="datetimeFigureOut">
              <a:rPr lang="it-IT" smtClean="0"/>
              <a:pPr/>
              <a:t>16/05/2020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C1C0-5401-4276-9B42-001F77DEAA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Tm="20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812A-6228-42FE-9655-C4F7E249AE77}" type="datetimeFigureOut">
              <a:rPr lang="it-IT" smtClean="0"/>
              <a:pPr/>
              <a:t>16/05/2020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C1C0-5401-4276-9B42-001F77DEAA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Tm="20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812A-6228-42FE-9655-C4F7E249AE77}" type="datetimeFigureOut">
              <a:rPr lang="it-IT" smtClean="0"/>
              <a:pPr/>
              <a:t>16/05/2020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C1C0-5401-4276-9B42-001F77DEAA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Tm="2000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812A-6228-42FE-9655-C4F7E249AE77}" type="datetimeFigureOut">
              <a:rPr lang="it-IT" smtClean="0"/>
              <a:pPr/>
              <a:t>16/05/2020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C1C0-5401-4276-9B42-001F77DEAA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Tm="2000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812A-6228-42FE-9655-C4F7E249AE77}" type="datetimeFigureOut">
              <a:rPr lang="it-IT" smtClean="0"/>
              <a:pPr/>
              <a:t>16/05/2020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C1C0-5401-4276-9B42-001F77DEAA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Tm="2000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812A-6228-42FE-9655-C4F7E249AE77}" type="datetimeFigureOut">
              <a:rPr lang="it-IT" smtClean="0"/>
              <a:pPr/>
              <a:t>16/05/2020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C1C0-5401-4276-9B42-001F77DEAA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Tm="2000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812A-6228-42FE-9655-C4F7E249AE77}" type="datetimeFigureOut">
              <a:rPr lang="it-IT" smtClean="0"/>
              <a:pPr/>
              <a:t>16/05/2020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C1C0-5401-4276-9B42-001F77DEAA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Tm="2000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812A-6228-42FE-9655-C4F7E249AE77}" type="datetimeFigureOut">
              <a:rPr lang="it-IT" smtClean="0"/>
              <a:pPr/>
              <a:t>16/05/2020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C1C0-5401-4276-9B42-001F77DEAA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Tm="20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A812A-6228-42FE-9655-C4F7E249AE77}" type="datetimeFigureOut">
              <a:rPr lang="it-IT" smtClean="0"/>
              <a:pPr/>
              <a:t>16/05/2020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7C1C0-5401-4276-9B42-001F77DEAA1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20000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MERAVIGLIE DELLA PUGLIA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 smtClean="0"/>
          </a:p>
          <a:p>
            <a:pPr>
              <a:buNone/>
            </a:pPr>
            <a:endParaRPr lang="it-IT" sz="2400" b="1" dirty="0" smtClean="0"/>
          </a:p>
          <a:p>
            <a:pPr>
              <a:buNone/>
            </a:pPr>
            <a:endParaRPr lang="it-IT" sz="2400" b="1" dirty="0" smtClean="0"/>
          </a:p>
          <a:p>
            <a:pPr>
              <a:buNone/>
            </a:pPr>
            <a:endParaRPr lang="it-IT" sz="2400" b="1" dirty="0" smtClean="0"/>
          </a:p>
          <a:p>
            <a:pPr>
              <a:buNone/>
            </a:pPr>
            <a:endParaRPr lang="it-IT" sz="2400" b="1" dirty="0" smtClean="0"/>
          </a:p>
          <a:p>
            <a:pPr>
              <a:buNone/>
            </a:pPr>
            <a:r>
              <a:rPr lang="it-IT" sz="2400" i="1" dirty="0" err="1" smtClean="0"/>
              <a:t>PROF.SSA</a:t>
            </a:r>
            <a:r>
              <a:rPr lang="it-IT" sz="2400" i="1" dirty="0" smtClean="0"/>
              <a:t>: MAINENTI                                        CLASSE: 1^ B                                  </a:t>
            </a:r>
          </a:p>
          <a:p>
            <a:pPr>
              <a:buNone/>
            </a:pPr>
            <a:endParaRPr lang="it-IT" sz="2400" i="1" dirty="0" smtClean="0"/>
          </a:p>
          <a:p>
            <a:pPr>
              <a:buNone/>
            </a:pPr>
            <a:r>
              <a:rPr lang="it-IT" sz="2400" i="1" dirty="0" smtClean="0"/>
              <a:t>                                                                              STUDENTE: </a:t>
            </a:r>
          </a:p>
          <a:p>
            <a:pPr>
              <a:buNone/>
            </a:pPr>
            <a:r>
              <a:rPr lang="it-IT" sz="2400" i="1" dirty="0" smtClean="0"/>
              <a:t>MATERIA: GEOGRAFIA                                     ZOPPI GINEVRA</a:t>
            </a:r>
          </a:p>
          <a:p>
            <a:pPr>
              <a:buNone/>
            </a:pPr>
            <a:r>
              <a:rPr lang="it-IT" sz="2400" i="1" dirty="0" smtClean="0"/>
              <a:t>                                                                               </a:t>
            </a:r>
          </a:p>
          <a:p>
            <a:pPr>
              <a:buNone/>
            </a:pPr>
            <a:endParaRPr lang="it-IT" sz="2400" i="1" dirty="0" smtClean="0"/>
          </a:p>
        </p:txBody>
      </p:sp>
      <p:sp>
        <p:nvSpPr>
          <p:cNvPr id="9" name="Rettangolo 8"/>
          <p:cNvSpPr/>
          <p:nvPr/>
        </p:nvSpPr>
        <p:spPr>
          <a:xfrm>
            <a:off x="395536" y="404664"/>
            <a:ext cx="8064896" cy="1944216"/>
          </a:xfrm>
          <a:prstGeom prst="rect">
            <a:avLst/>
          </a:prstGeom>
          <a:solidFill>
            <a:srgbClr val="2AE2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“UN VIAGGIO NELLE MERAVIGLIE DELLA PUGLIA”</a:t>
            </a:r>
            <a:endParaRPr lang="it-IT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700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6000" b="1" dirty="0" smtClean="0">
                <a:latin typeface="Candara" pitchFamily="34" charset="0"/>
              </a:rPr>
              <a:t> LA PUGLIA</a:t>
            </a:r>
            <a:endParaRPr lang="it-IT" sz="6000" b="1" dirty="0">
              <a:latin typeface="Candara" pitchFamily="34" charset="0"/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179512" y="1484784"/>
            <a:ext cx="2808312" cy="690091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179512" y="2174874"/>
            <a:ext cx="2808312" cy="4350469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>
          <a:xfrm>
            <a:off x="3059832" y="3429000"/>
            <a:ext cx="3096344" cy="3240360"/>
          </a:xfrm>
        </p:spPr>
        <p:txBody>
          <a:bodyPr>
            <a:noAutofit/>
          </a:bodyPr>
          <a:lstStyle/>
          <a:p>
            <a:r>
              <a:rPr lang="it-IT" sz="1700" dirty="0" smtClean="0">
                <a:solidFill>
                  <a:srgbClr val="0070C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Il  “tacco” dello Stivale, una regione meravigliosa, sospesa tra natura, storia, tradizione e gusto, da visitare in qualsiasi mese dell’anno. Il capoluogo, Bari, è una vivace città portuale, mentre Lecce è considerata la “Firenze del Sud” per la sua architettura barocca. Ma                         COSA VISITARE </a:t>
            </a:r>
            <a:r>
              <a:rPr lang="it-IT" sz="1700" dirty="0" err="1" smtClean="0">
                <a:solidFill>
                  <a:srgbClr val="0070C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DI</a:t>
            </a:r>
            <a:r>
              <a:rPr lang="it-IT" sz="1700" dirty="0" smtClean="0">
                <a:solidFill>
                  <a:srgbClr val="0070C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QUESTA SPLENDIDA REGIONE?      </a:t>
            </a:r>
            <a:endParaRPr lang="it-IT" sz="1700" dirty="0">
              <a:solidFill>
                <a:srgbClr val="0070C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19" name="Segnaposto contenuto 18" descr="IMG-20200514-WA0003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2987824" y="908720"/>
            <a:ext cx="3240360" cy="2520280"/>
          </a:xfrm>
        </p:spPr>
      </p:pic>
      <p:sp>
        <p:nvSpPr>
          <p:cNvPr id="12" name="Rettangolo 11"/>
          <p:cNvSpPr/>
          <p:nvPr/>
        </p:nvSpPr>
        <p:spPr>
          <a:xfrm>
            <a:off x="6228184" y="1484784"/>
            <a:ext cx="2736304" cy="5373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10160">
                  <a:noFill/>
                  <a:prstDash val="solid"/>
                </a:ln>
                <a:solidFill>
                  <a:schemeClr val="tx1"/>
                </a:solidFill>
                <a:latin typeface="Candara" pitchFamily="34" charset="0"/>
              </a:rPr>
              <a:t>Simbolo di questa regione e famosi in tutto il mondo sono i caratteristici trulli di Alberobello. Sono un esempio di straordinaria architettura italiana ed hanno ottenuto il riconoscimento di Patrimonio Mondiale del-</a:t>
            </a:r>
          </a:p>
          <a:p>
            <a:pPr algn="ctr"/>
            <a:r>
              <a:rPr lang="it-IT" dirty="0" smtClean="0">
                <a:ln w="10160">
                  <a:noFill/>
                  <a:prstDash val="solid"/>
                </a:ln>
                <a:solidFill>
                  <a:schemeClr val="tx1"/>
                </a:solidFill>
                <a:latin typeface="Candara" pitchFamily="34" charset="0"/>
              </a:rPr>
              <a:t>l’ Umanità. Queste tipiche costruzioni con i tetti a cono, sono sparse in tutto il territorio della Valle d’</a:t>
            </a:r>
            <a:r>
              <a:rPr lang="it-IT" dirty="0" err="1" smtClean="0">
                <a:ln w="10160">
                  <a:noFill/>
                  <a:prstDash val="solid"/>
                </a:ln>
                <a:solidFill>
                  <a:schemeClr val="tx1"/>
                </a:solidFill>
                <a:latin typeface="Candara" pitchFamily="34" charset="0"/>
              </a:rPr>
              <a:t>Itria</a:t>
            </a:r>
            <a:r>
              <a:rPr lang="it-IT" dirty="0" smtClean="0">
                <a:ln w="10160">
                  <a:noFill/>
                  <a:prstDash val="solid"/>
                </a:ln>
                <a:solidFill>
                  <a:schemeClr val="tx1"/>
                </a:solidFill>
                <a:latin typeface="Candara" pitchFamily="34" charset="0"/>
              </a:rPr>
              <a:t>.  Altri siti  da visitare sono: il Castello Aragonese, la Fontana Greca, la Basilica di Santa Croce e l’Anfiteatro romano di Lecce</a:t>
            </a:r>
            <a:r>
              <a:rPr lang="it-IT" dirty="0" smtClean="0">
                <a:ln w="10160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ndara" pitchFamily="34" charset="0"/>
              </a:rPr>
              <a:t>.</a:t>
            </a:r>
            <a:endParaRPr lang="it-IT" dirty="0">
              <a:ln w="10160">
                <a:noFill/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228184" y="908720"/>
            <a:ext cx="273630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LD</a:t>
            </a:r>
            <a:r>
              <a:rPr lang="it-IT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LA STORIA CHE NON TI PUOI PERDERE</a:t>
            </a:r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179512" y="1556792"/>
            <a:ext cx="2808312" cy="53012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10160">
                  <a:noFill/>
                  <a:prstDash val="solid"/>
                </a:ln>
                <a:solidFill>
                  <a:schemeClr val="tx1"/>
                </a:solidFill>
                <a:latin typeface="Candara" pitchFamily="34" charset="0"/>
              </a:rPr>
              <a:t> Visitando la regione non  potete sicuramente tralasciare  due perle del Mediterraneo:  la Marina di </a:t>
            </a:r>
            <a:r>
              <a:rPr lang="it-IT" dirty="0" err="1" smtClean="0">
                <a:ln w="10160">
                  <a:noFill/>
                  <a:prstDash val="solid"/>
                </a:ln>
                <a:solidFill>
                  <a:schemeClr val="tx1"/>
                </a:solidFill>
                <a:latin typeface="Candara" pitchFamily="34" charset="0"/>
              </a:rPr>
              <a:t>Pesculose</a:t>
            </a:r>
            <a:r>
              <a:rPr lang="it-IT" dirty="0" smtClean="0">
                <a:ln w="10160">
                  <a:noFill/>
                  <a:prstDash val="solid"/>
                </a:ln>
                <a:solidFill>
                  <a:schemeClr val="tx1"/>
                </a:solidFill>
                <a:latin typeface="Candara" pitchFamily="34" charset="0"/>
              </a:rPr>
              <a:t>, conosciuta come le “Maldive del Salento” e Lido Punta della Suina, spiaggia considerata i “Caraibi dello Ionio”. Ma il vostro tour delle spiagge non finisce qui!  Infatti ce ne sono molte altre  che non potete perdervi. Continuiamo visitando l’area  di </a:t>
            </a:r>
            <a:r>
              <a:rPr lang="it-IT" dirty="0" err="1" smtClean="0">
                <a:ln w="10160">
                  <a:noFill/>
                  <a:prstDash val="solid"/>
                </a:ln>
                <a:solidFill>
                  <a:schemeClr val="tx1"/>
                </a:solidFill>
                <a:latin typeface="Candara" pitchFamily="34" charset="0"/>
              </a:rPr>
              <a:t>Ugento</a:t>
            </a:r>
            <a:r>
              <a:rPr lang="it-IT" dirty="0" smtClean="0">
                <a:ln w="10160">
                  <a:noFill/>
                  <a:prstDash val="solid"/>
                </a:ln>
                <a:solidFill>
                  <a:schemeClr val="tx1"/>
                </a:solidFill>
                <a:latin typeface="Candara" pitchFamily="34" charset="0"/>
              </a:rPr>
              <a:t> e di Porto Cesareo. Sulla costa opposta  Torre  dell’Orso ed Otranto riservano altre meraviglie</a:t>
            </a:r>
            <a:r>
              <a:rPr lang="it-IT" dirty="0" smtClean="0">
                <a:ln w="10160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ndara" pitchFamily="34" charset="0"/>
              </a:rPr>
              <a:t>.</a:t>
            </a:r>
            <a:endParaRPr lang="it-IT" dirty="0">
              <a:ln w="10160">
                <a:noFill/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79512" y="908720"/>
            <a:ext cx="280831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LE SPIAGGE PIU’ BELLE DELLA REGIONE</a:t>
            </a:r>
            <a:endParaRPr lang="it-IT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572000" y="4005064"/>
            <a:ext cx="335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 </a:t>
            </a:r>
            <a:endParaRPr lang="it-IT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Tm="50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79512" y="260647"/>
            <a:ext cx="4317876" cy="864097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14" name="Segnaposto contenuto 13" descr="IMG_879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0"/>
            <a:ext cx="4392488" cy="35010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 flipH="1" flipV="1">
            <a:off x="4572000" y="1988839"/>
            <a:ext cx="73025" cy="231753"/>
          </a:xfrm>
        </p:spPr>
        <p:txBody>
          <a:bodyPr>
            <a:normAutofit fontScale="47500" lnSpcReduction="20000"/>
          </a:bodyPr>
          <a:lstStyle/>
          <a:p>
            <a:endParaRPr lang="it-IT" dirty="0"/>
          </a:p>
        </p:txBody>
      </p:sp>
      <p:pic>
        <p:nvPicPr>
          <p:cNvPr id="15" name="Segnaposto contenuto 14" descr="IMG_8788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572000" y="3617641"/>
            <a:ext cx="4392488" cy="32403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ttangolo 6"/>
          <p:cNvSpPr/>
          <p:nvPr/>
        </p:nvSpPr>
        <p:spPr>
          <a:xfrm>
            <a:off x="179512" y="260648"/>
            <a:ext cx="4032448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         </a:t>
            </a:r>
            <a:r>
              <a:rPr lang="it-IT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L’ARTE CULINARIA</a:t>
            </a:r>
            <a:endParaRPr lang="it-IT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79512" y="1196752"/>
            <a:ext cx="4032448" cy="54726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ndara" pitchFamily="34" charset="0"/>
              </a:rPr>
              <a:t>  </a:t>
            </a:r>
            <a:r>
              <a:rPr lang="it-IT" dirty="0" smtClean="0">
                <a:ln w="10160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ndara" pitchFamily="34" charset="0"/>
              </a:rPr>
              <a:t> Se vi siete appena messi a dieta, avete scelto il momento sbagliato! </a:t>
            </a:r>
          </a:p>
          <a:p>
            <a:pPr algn="ctr"/>
            <a:r>
              <a:rPr lang="it-IT" dirty="0" smtClean="0">
                <a:ln w="10160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ndara" pitchFamily="34" charset="0"/>
              </a:rPr>
              <a:t>Infatti,  il nostro viaggio continua con le specialità culinarie di questa meravigliosa </a:t>
            </a:r>
            <a:r>
              <a:rPr lang="it-IT" dirty="0" err="1" smtClean="0">
                <a:ln w="10160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ndara" pitchFamily="34" charset="0"/>
              </a:rPr>
              <a:t>regione…</a:t>
            </a:r>
            <a:endParaRPr lang="it-IT" dirty="0" smtClean="0">
              <a:ln w="10160">
                <a:noFill/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ndara" pitchFamily="34" charset="0"/>
            </a:endParaRPr>
          </a:p>
          <a:p>
            <a:pPr algn="ctr"/>
            <a:r>
              <a:rPr lang="it-IT" dirty="0" smtClean="0">
                <a:ln w="10160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ndara" pitchFamily="34" charset="0"/>
              </a:rPr>
              <a:t>A cominciare dalle famose orecchiette alle cime di rapa, uniche e conosciute in tutto il mondo,  per poi passare ai </a:t>
            </a:r>
            <a:r>
              <a:rPr lang="it-IT" dirty="0" err="1" smtClean="0">
                <a:ln w="10160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ndara" pitchFamily="34" charset="0"/>
              </a:rPr>
              <a:t>lampascioni</a:t>
            </a:r>
            <a:r>
              <a:rPr lang="it-IT" dirty="0" smtClean="0">
                <a:ln w="10160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ndara" pitchFamily="34" charset="0"/>
              </a:rPr>
              <a:t> fritti, un secondo da leccarsi i baffi, senza tralasciare la squisita burrata e l’immensa varietà di dolci , come le </a:t>
            </a:r>
            <a:r>
              <a:rPr lang="it-IT" dirty="0" err="1" smtClean="0">
                <a:ln w="10160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ndara" pitchFamily="34" charset="0"/>
              </a:rPr>
              <a:t>cartellate</a:t>
            </a:r>
            <a:r>
              <a:rPr lang="it-IT" dirty="0" smtClean="0">
                <a:ln w="10160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ndara" pitchFamily="34" charset="0"/>
              </a:rPr>
              <a:t>, tipiche del Natale, e le </a:t>
            </a:r>
            <a:r>
              <a:rPr lang="it-IT" dirty="0" err="1" smtClean="0">
                <a:ln w="10160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ndara" pitchFamily="34" charset="0"/>
              </a:rPr>
              <a:t>scarcelle</a:t>
            </a:r>
            <a:r>
              <a:rPr lang="it-IT" dirty="0" smtClean="0">
                <a:ln w="10160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ndara" pitchFamily="34" charset="0"/>
              </a:rPr>
              <a:t>, tipiche della Pasqua.  Inoltre non potete dire di essere stati in Puglia se non avete assaggiato i panzerotti fritti, la focaccia barese e i taralli tipici pugliesi.</a:t>
            </a:r>
          </a:p>
          <a:p>
            <a:pPr algn="ctr"/>
            <a:r>
              <a:rPr lang="it-IT" dirty="0" smtClean="0">
                <a:ln w="10160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ndara" pitchFamily="34" charset="0"/>
              </a:rPr>
              <a:t>BUON APPETITO!</a:t>
            </a:r>
            <a:endParaRPr lang="it-IT" dirty="0">
              <a:ln w="10160">
                <a:noFill/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  <p:transition spd="med" advTm="40000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394</Words>
  <Application>Microsoft Office PowerPoint</Application>
  <PresentationFormat>Presentazione su schermo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LE MERAVIGLIE DELLA PUGLIA</vt:lpstr>
      <vt:lpstr> LA PUGLIA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roberta</dc:creator>
  <cp:lastModifiedBy>Tania</cp:lastModifiedBy>
  <cp:revision>66</cp:revision>
  <dcterms:created xsi:type="dcterms:W3CDTF">2020-05-14T07:59:06Z</dcterms:created>
  <dcterms:modified xsi:type="dcterms:W3CDTF">2020-05-16T15:19:03Z</dcterms:modified>
</cp:coreProperties>
</file>